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7" r:id="rId2"/>
    <p:sldId id="359" r:id="rId3"/>
    <p:sldId id="364" r:id="rId4"/>
    <p:sldId id="361" r:id="rId5"/>
    <p:sldId id="366" r:id="rId6"/>
    <p:sldId id="356" r:id="rId7"/>
    <p:sldId id="3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3559F-0835-4154-85BB-E955AFDF23C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EB102-A2C7-4796-94B8-EAE92949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2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 and Learning Outcomes: two DEI questions</a:t>
            </a:r>
          </a:p>
          <a:p>
            <a:r>
              <a:rPr lang="en-US"/>
              <a:t>To support Jefferson’s mission to promote health equity, it is requested that educational activities include content to address how the licensed professional and/or the healthcare team can tackle disparities in the delivery of safe, equitable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02E666-C731-BC47-9584-F0828BE0C4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2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8648-42AF-7541-618E-76607960F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170EE-07B8-B166-0378-9BF93D7EA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4DE98-2868-CBBF-E79D-956E34D5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AD6B-C652-E0CA-6BAC-DEFB3708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1822-E747-5B55-A2F6-C9FDCBE8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77793-CAD2-F629-53F4-59A369FB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73E99-185F-23E0-62CB-256C4739D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A61EF-37E6-B149-116B-54BC4A38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3202D-848D-7DC5-470E-2D28DBEC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5AE5-FE62-B193-B6FB-C173D25F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D17FF-D0D1-0497-2FF4-AF0DFB72C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51930-7393-21BF-B1CB-85893E15D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07545-C0A2-394E-01D6-4CBC0B0E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92603-A08B-A018-957A-965B35D6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8B11E-F4DF-84E2-CD31-38113CB1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2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pening Slide : Blue"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B20A07-7A4B-1A98-DE10-2480807147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800" y="304800"/>
            <a:ext cx="11379200" cy="62865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03E4CBE-37EF-0641-B442-026F7F32A9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35200" y="1836805"/>
            <a:ext cx="9550400" cy="2546088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algn="l">
              <a:lnSpc>
                <a:spcPts val="4650"/>
              </a:lnSpc>
              <a:defRPr sz="4500" spc="-75" baseline="0">
                <a:solidFill>
                  <a:schemeClr val="accent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0550190-F248-D140-963A-9CD2B6629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5200" y="4779148"/>
            <a:ext cx="9550400" cy="984494"/>
          </a:xfrm>
          <a:prstGeom prst="rect">
            <a:avLst/>
          </a:prstGeom>
        </p:spPr>
        <p:txBody>
          <a:bodyPr wrap="square" lIns="0" numCol="1" spcCol="548640" anchor="t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950" b="0" cap="none" spc="0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 marL="342901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2" indent="0" algn="ctr">
              <a:buNone/>
              <a:defRPr sz="1500"/>
            </a:lvl6pPr>
            <a:lvl7pPr marL="2057399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1" indent="0" algn="ctr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61280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 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325B16-3776-18DB-A1B0-00A9FB68DC5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l="20248" r="6965"/>
          <a:stretch/>
        </p:blipFill>
        <p:spPr>
          <a:xfrm>
            <a:off x="812800" y="304800"/>
            <a:ext cx="11379200" cy="56784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69CCD46-5C34-A744-AF76-E97D70A5AC73}"/>
              </a:ext>
            </a:extLst>
          </p:cNvPr>
          <p:cNvSpPr/>
          <p:nvPr userDrawn="1"/>
        </p:nvSpPr>
        <p:spPr>
          <a:xfrm>
            <a:off x="3322553" y="304800"/>
            <a:ext cx="8463048" cy="5676900"/>
          </a:xfrm>
          <a:prstGeom prst="rect">
            <a:avLst/>
          </a:prstGeom>
          <a:solidFill>
            <a:schemeClr val="bg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552" y="1066802"/>
            <a:ext cx="8463048" cy="49148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F220AB-4E82-2344-9A52-77BFC084C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99" y="1066801"/>
            <a:ext cx="2509753" cy="5414434"/>
          </a:xfrm>
          <a:prstGeom prst="rect">
            <a:avLst/>
          </a:prstGeom>
          <a:noFill/>
        </p:spPr>
        <p:txBody>
          <a:bodyPr lIns="274320" tIns="0" rIns="91440" bIns="0" anchor="t" anchorCtr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975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 : Blue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B9352E-198C-5548-AB62-7F34D1FDC6D7}"/>
              </a:ext>
            </a:extLst>
          </p:cNvPr>
          <p:cNvSpPr/>
          <p:nvPr userDrawn="1"/>
        </p:nvSpPr>
        <p:spPr>
          <a:xfrm>
            <a:off x="812800" y="304800"/>
            <a:ext cx="11379200" cy="5676900"/>
          </a:xfrm>
          <a:prstGeom prst="rect">
            <a:avLst/>
          </a:prstGeom>
          <a:solidFill>
            <a:schemeClr val="bg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66801"/>
            <a:ext cx="10972800" cy="4914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F220AB-4E82-2344-9A52-77BFC084C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43" y="304800"/>
            <a:ext cx="11379199" cy="571500"/>
          </a:xfrm>
          <a:prstGeom prst="rect">
            <a:avLst/>
          </a:prstGeom>
          <a:solidFill>
            <a:schemeClr val="tx2"/>
          </a:solidFill>
        </p:spPr>
        <p:txBody>
          <a:bodyPr lIns="274320" tIns="45720" rIns="0" bIns="45720" anchor="ctr" anchorCtr="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334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B6A8-F20B-8504-85CB-3AA5A0B4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B0D6-014E-D04E-7D80-6945A9E0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B169-7C50-7324-C9F5-6BF68869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D42DA-CA5A-0A33-79D1-DB511165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02ECE-2DEC-659F-307C-929247F0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FE95-F816-2E54-1802-2F7ED172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78F86-2C5E-15C9-DC37-B31A2019B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0B542-0812-10F8-E5FF-2D702C1B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5D712-2B71-98C5-C2DC-898E6094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F85F-E3E8-9184-1371-F4108246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6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CC8-2368-690D-827F-DE273F02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4764-5871-E6EB-7843-C0638C5BA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AA1FF-E52C-3DBE-4631-E94DE57D8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CB765-2418-1CCF-AD7B-5CE4D634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D1473-FC0A-D1DB-C0FA-708D0E00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136D9-D0CF-DF10-5F26-F69C0C03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F413-DB62-8CBC-393E-19B1BCC7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916CB-6527-5CDB-0D59-E082F4668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DD7E8-D23F-62D9-1DCF-4408827D0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2EF70-2B4D-3A48-F474-B6BA365A4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71722-8283-2932-6B19-2AC2F54F1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729F5-80E6-AC9C-186B-551E7760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27212-D7E1-8C12-0DBF-E5230CA4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43F29-5B84-1994-6949-4DA99B1D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7240-A7C2-DEA6-1CD7-9C6658FD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874E3-E3B9-D958-5B6C-70EBF5B3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048F0-478C-77E5-C1DB-C88081FF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94253-E92D-0EBE-2F4F-438D5D64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8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8C9C2-DA48-A6C3-20BA-29D44D3E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65420-B320-CCD7-B58E-41DB6DD8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8793A-0D3B-8FC2-BED4-3C031CDA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B00A-C8FB-CE26-E5B9-5F531F70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0B19-7EDE-F61D-C950-61423B3D1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3685-869C-FE1F-BF62-B201EB52E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AAAB4-78F8-4F80-C592-EF58D898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EAE8D-5FD6-CA3B-E6EB-3A6D13F0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E6412-DA4F-9E1B-3520-C77DCA1B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718D-7361-9337-4EA4-BD9E3AB2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B1DF7F-DDCE-CD87-DB46-934697050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60898-B5F9-4467-9751-C44D5FFD2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D54F4-5666-CD10-D901-16719B85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B1056-B51E-C492-9171-E53B7630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2122F-FEED-F261-44EA-3013050B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56A38C-C485-3585-D98A-F74C923A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A417-ECF1-5756-4170-B1087A8D8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688FB-B337-ECFF-F5B5-1D43F9A60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331650-8379-4C41-9F9B-6B97ABA324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80C2-9CE3-EF9C-81C5-65BA6340D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F0DF-A44A-3644-F5B1-CFC49EE47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825122-F2E7-4279-8F80-6D9EEFD3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efferson.cloud-cme.com/assets/jefferson/Content/planners/Blooms_Taxonom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73C07E-68F8-57E1-0C64-7F25AE9CC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5358" y="1804308"/>
            <a:ext cx="7666263" cy="2023414"/>
          </a:xfrm>
        </p:spPr>
        <p:txBody>
          <a:bodyPr>
            <a:normAutofit/>
          </a:bodyPr>
          <a:lstStyle/>
          <a:p>
            <a:r>
              <a:rPr lang="en-US" sz="3600" b="1" i="1" dirty="0"/>
              <a:t>Welcome: CloudCME</a:t>
            </a:r>
            <a:r>
              <a:rPr lang="en-US" sz="3600" b="1" i="1" baseline="30000" dirty="0"/>
              <a:t>®</a:t>
            </a:r>
            <a:r>
              <a:rPr lang="en-US" sz="3600" b="1" i="1" dirty="0"/>
              <a:t> </a:t>
            </a:r>
            <a:br>
              <a:rPr lang="en-US" sz="3600" b="1" i="1" dirty="0"/>
            </a:br>
            <a:r>
              <a:rPr lang="en-US" sz="3600" b="1" i="1" dirty="0"/>
              <a:t>RSS Coordinators Training</a:t>
            </a:r>
            <a:br>
              <a:rPr lang="en-US" sz="3600" b="1" i="1" dirty="0"/>
            </a:br>
            <a:r>
              <a:rPr lang="en-US" sz="3600" b="1" i="1" dirty="0"/>
              <a:t>March 15, 2024 | 12:00 pm</a:t>
            </a:r>
            <a:endParaRPr lang="en-US" sz="36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8CACFE2-2F6C-3FB9-D18A-B4F07408C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5358" y="4286901"/>
            <a:ext cx="7666263" cy="1558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10000"/>
                    <a:lumOff val="90000"/>
                  </a:schemeClr>
                </a:solidFill>
              </a:rPr>
              <a:t>Dr. Annette Mallory Donawa	Jennifer Turner, CA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10000"/>
                    <a:lumOff val="90000"/>
                  </a:schemeClr>
                </a:solidFill>
              </a:rPr>
              <a:t>Associate Provost, OCPD		Accreditation Coordinator, OCPD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4">
                  <a:lumMod val="10000"/>
                  <a:lumOff val="9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10000"/>
                    <a:lumOff val="90000"/>
                  </a:schemeClr>
                </a:solidFill>
              </a:rPr>
              <a:t>Elizabeth Lenz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10000"/>
                    <a:lumOff val="90000"/>
                  </a:schemeClr>
                </a:solidFill>
              </a:rPr>
              <a:t>Operations Manager, OCPD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DE8857-6F61-E0F5-531D-64E63E4B6DA4}"/>
              </a:ext>
            </a:extLst>
          </p:cNvPr>
          <p:cNvSpPr txBox="1"/>
          <p:nvPr/>
        </p:nvSpPr>
        <p:spPr>
          <a:xfrm>
            <a:off x="8713558" y="2233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6588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0 Fun Icebreakers For Your Next Meeting | Hubil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988878">
            <a:off x="5513322" y="3551685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0D582-1C22-3917-CDBE-625766D77760}"/>
              </a:ext>
            </a:extLst>
          </p:cNvPr>
          <p:cNvSpPr txBox="1"/>
          <p:nvPr/>
        </p:nvSpPr>
        <p:spPr>
          <a:xfrm>
            <a:off x="4008805" y="2042908"/>
            <a:ext cx="5679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kindest act you’ve ever shown someone?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3044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9287AB-09CE-267F-A44C-34BFDFCA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800"/>
              </a:spcAft>
              <a:buClr>
                <a:schemeClr val="tx1"/>
              </a:buClr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Aft>
                <a:spcPts val="800"/>
              </a:spcAft>
              <a:buClr>
                <a:schemeClr val="tx1"/>
              </a:buClr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Date	</a:t>
            </a:r>
            <a:r>
              <a:rPr lang="en-US" sz="2400" dirty="0"/>
              <a:t>		</a:t>
            </a:r>
            <a:endParaRPr lang="en-US" sz="2400" dirty="0">
              <a:solidFill>
                <a:srgbClr val="FF0000"/>
              </a:solidFill>
            </a:endParaRP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strike="sngStrike" dirty="0"/>
              <a:t> September 20</a:t>
            </a:r>
            <a:r>
              <a:rPr lang="en-US" sz="2400" strike="sngStrike" baseline="30000" dirty="0"/>
              <a:t>th</a:t>
            </a:r>
            <a:r>
              <a:rPr lang="en-US" sz="2400" strike="sngStrike" dirty="0"/>
              <a:t> </a:t>
            </a: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dirty="0"/>
              <a:t> </a:t>
            </a:r>
            <a:r>
              <a:rPr lang="en-US" sz="2400" strike="sngStrike" dirty="0"/>
              <a:t>November 15th</a:t>
            </a: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dirty="0"/>
              <a:t> </a:t>
            </a:r>
            <a:r>
              <a:rPr lang="en-US" sz="2400" strike="sngStrike" dirty="0"/>
              <a:t>January 17</a:t>
            </a:r>
            <a:r>
              <a:rPr lang="en-US" sz="2400" strike="sngStrike" baseline="30000" dirty="0"/>
              <a:t>th</a:t>
            </a:r>
            <a:r>
              <a:rPr lang="en-US" sz="2400" dirty="0"/>
              <a:t> 		</a:t>
            </a: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dirty="0"/>
              <a:t> March 15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dirty="0"/>
              <a:t> May 8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243834" indent="-243834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dirty="0"/>
              <a:t> June 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AE980A-54B6-B837-496F-A33E4CFF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177" y="304799"/>
            <a:ext cx="8534399" cy="762002"/>
          </a:xfrm>
        </p:spPr>
        <p:txBody>
          <a:bodyPr/>
          <a:lstStyle/>
          <a:p>
            <a:pPr algn="ctr"/>
            <a:r>
              <a:rPr lang="en-US" sz="2250" dirty="0"/>
              <a:t>OCPD RSS Bi-monthly Meetings</a:t>
            </a:r>
            <a:br>
              <a:rPr lang="en-US" sz="2250" dirty="0"/>
            </a:br>
            <a:r>
              <a:rPr lang="en-US" sz="2250" dirty="0"/>
              <a:t>Schedule AY23-24 |12:00-1:00 pm</a:t>
            </a:r>
            <a:r>
              <a:rPr lang="en-US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4" name="Picture 8" descr="Free Scheduling Cliparts, Download Free Scheduling Cliparts png - Clip Art 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807" y="1290224"/>
            <a:ext cx="2377680" cy="250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cord Zoom meeting - Learning and Teaching: Teach 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48" y="4018500"/>
            <a:ext cx="3033369" cy="153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71887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9287AB-09CE-267F-A44C-34BFDFCA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Presentation by </a:t>
            </a:r>
            <a:r>
              <a:rPr lang="en-US" sz="2000" b="1" dirty="0"/>
              <a:t>Elizabeth Lenz, Operations Manager</a:t>
            </a:r>
          </a:p>
          <a:p>
            <a:pPr marL="0" algn="ctr">
              <a:lnSpc>
                <a:spcPct val="107000"/>
              </a:lnSpc>
              <a:spcBef>
                <a:spcPts val="1200"/>
              </a:spcBef>
            </a:pPr>
            <a:r>
              <a:rPr lang="en-US" sz="1600" b="1" u="sng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RSS Billing Overview</a:t>
            </a:r>
            <a:endParaRPr lang="en-US" sz="1600" b="1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RSS billing typically occurs in the Fall for the current fiscal year</a:t>
            </a:r>
          </a:p>
          <a:p>
            <a:pPr marL="0">
              <a:lnSpc>
                <a:spcPct val="107000"/>
              </a:lnSpc>
              <a:spcBef>
                <a:spcPts val="200"/>
              </a:spcBef>
            </a:pPr>
            <a:r>
              <a:rPr lang="en-US" sz="1600" b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Process:</a:t>
            </a:r>
          </a:p>
          <a:p>
            <a:pPr marL="457200"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OCPD RSS Coordinator will reach out to RSS Coordinators for the charge codes</a:t>
            </a:r>
          </a:p>
          <a:p>
            <a:pPr marL="457200"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Account Number/Natural code is needed for processing.  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account number/natural code is given, the default account number that the IDT department will use is 7109</a:t>
            </a:r>
          </a:p>
          <a:p>
            <a:pPr marL="1143000"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OCPD RSS Coordinator receives the charge codes for all RSSs, the report is sent to OCPD Operations Manager to process</a:t>
            </a:r>
          </a:p>
          <a:p>
            <a:pPr marL="685800"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prepares the IDT and sends to the IDT department for processing</a:t>
            </a:r>
          </a:p>
          <a:p>
            <a:pPr marL="457200"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outside Jefferson groups, an invoice will be sent to RSS coordinator for payment by check or credit card</a:t>
            </a:r>
          </a:p>
          <a:p>
            <a:pPr lvl="1"/>
            <a:endParaRPr lang="en-US" sz="20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AE980A-54B6-B837-496F-A33E4CFF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Finance Overview</a:t>
            </a:r>
          </a:p>
        </p:txBody>
      </p:sp>
    </p:spTree>
    <p:extLst>
      <p:ext uri="{BB962C8B-B14F-4D97-AF65-F5344CB8AC3E}">
        <p14:creationId xmlns:p14="http://schemas.microsoft.com/office/powerpoint/2010/main" val="407712221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 you believe having a checklist to ensure the Continuing Education (CE) Application is fully completed can be helpful? </a:t>
            </a:r>
          </a:p>
          <a:p>
            <a:r>
              <a:rPr lang="en-US" sz="2400" dirty="0"/>
              <a:t>Why or why not?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33142256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29243" y="2260122"/>
            <a:ext cx="3585714" cy="491705"/>
          </a:xfrm>
          <a:prstGeom prst="rect">
            <a:avLst/>
          </a:prstGeom>
          <a:solidFill>
            <a:srgbClr val="E9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9287AB-09CE-267F-A44C-34BFDFCA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Instructions for RSS Application</a:t>
            </a:r>
            <a:r>
              <a:rPr lang="en-US" sz="1600" dirty="0"/>
              <a:t> (For Planners Resource Tab)</a:t>
            </a:r>
          </a:p>
          <a:p>
            <a:r>
              <a:rPr lang="en-US" sz="1600" dirty="0"/>
              <a:t>Continuing Education (CE) application checklist </a:t>
            </a:r>
          </a:p>
          <a:p>
            <a:r>
              <a:rPr lang="en-US" dirty="0"/>
              <a:t>Planning Committee and Faculty Disclosures do NOT flow in the CE after the Application is submitted. Why?   </a:t>
            </a:r>
            <a:endParaRPr lang="en-US" sz="1000" dirty="0"/>
          </a:p>
          <a:p>
            <a:r>
              <a:rPr lang="en-US" dirty="0"/>
              <a:t>Gap and Needs Assessment</a:t>
            </a:r>
          </a:p>
          <a:p>
            <a:pPr lvl="2"/>
            <a:r>
              <a:rPr lang="en-US" dirty="0"/>
              <a:t>The difference between the desired state and the current state; validates the need for an educational activity</a:t>
            </a:r>
          </a:p>
          <a:p>
            <a:r>
              <a:rPr lang="en-US" dirty="0"/>
              <a:t>Measurable Outcomes for all regularly scheduled series see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Bloom's Taxonomy for writing objectives. </a:t>
            </a:r>
            <a:r>
              <a:rPr lang="en-US" u="sng" dirty="0">
                <a:solidFill>
                  <a:srgbClr val="001830"/>
                </a:solidFill>
                <a:hlinkClick r:id="rId3"/>
              </a:rPr>
              <a:t>Bloom's Taxonomy</a:t>
            </a:r>
            <a:endParaRPr lang="en-US" dirty="0"/>
          </a:p>
          <a:p>
            <a:pPr marL="525780" lvl="1" indent="-342900">
              <a:buFont typeface="+mj-lt"/>
              <a:buAutoNum type="arabicPeriod"/>
            </a:pPr>
            <a:r>
              <a:rPr lang="en-US" dirty="0"/>
              <a:t>Evaluate </a:t>
            </a:r>
          </a:p>
          <a:p>
            <a:pPr marL="525780" lvl="1" indent="-342900">
              <a:buFont typeface="+mj-lt"/>
              <a:buAutoNum type="arabicPeriod"/>
            </a:pPr>
            <a:r>
              <a:rPr lang="en-US" dirty="0"/>
              <a:t>Compare</a:t>
            </a:r>
          </a:p>
          <a:p>
            <a:r>
              <a:rPr lang="en-US" dirty="0"/>
              <a:t>JA Credit Types to six different healthcare professionals </a:t>
            </a:r>
            <a:r>
              <a:rPr lang="en-US" sz="1300" dirty="0"/>
              <a:t>(must have representation)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Physician (CME)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Pharmacist (ACPE)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Physician Assistant (AAPA)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Nurse (ANCC)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Registered Dieticians (CDR)</a:t>
            </a:r>
          </a:p>
          <a:p>
            <a:pPr marL="849627" lvl="1" indent="-514350">
              <a:buFont typeface="+mj-lt"/>
              <a:buAutoNum type="arabicPeriod"/>
            </a:pPr>
            <a:r>
              <a:rPr lang="en-US" sz="1300" dirty="0"/>
              <a:t>Psychiatrists (APA)</a:t>
            </a:r>
          </a:p>
          <a:p>
            <a:pPr marL="438147" indent="-285750"/>
            <a:r>
              <a:rPr lang="en-US" sz="1500" dirty="0"/>
              <a:t>DEI Questions </a:t>
            </a:r>
          </a:p>
          <a:p>
            <a:pPr marL="678177" lvl="1" indent="-342900">
              <a:buFont typeface="+mj-lt"/>
              <a:buAutoNum type="arabicPeriod"/>
            </a:pPr>
            <a:r>
              <a:rPr lang="en-US" dirty="0"/>
              <a:t>How will the planning committee address diversity, equity, and inclusion?</a:t>
            </a:r>
          </a:p>
          <a:p>
            <a:pPr marL="678177" lvl="1" indent="-342900">
              <a:buFont typeface="+mj-lt"/>
              <a:buAutoNum type="arabicPeriod"/>
            </a:pPr>
            <a:r>
              <a:rPr lang="en-US" dirty="0"/>
              <a:t>How will your program integrate Jefferson’s commitment to diversity, inclusion, and equity as it relates to speakers, patient voices, etc. as you design the program?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AE980A-54B6-B837-496F-A33E4CFF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Renewal Application Refresher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4603" y="1760538"/>
            <a:ext cx="3157217" cy="2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9359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9287AB-09CE-267F-A44C-34BFDFCA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Dates are based on the RSS frequency (need additional time please send an email to the RSS Manager Jennifer.Turner@Jefferson.edu)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AE980A-54B6-B837-496F-A33E4CFF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Renewal Application Schedule AY24-25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71816" y="2061487"/>
            <a:ext cx="3886200" cy="21309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274320" tIns="0" rIns="0" bIns="0" rtlCol="0">
            <a:normAutofit fontScale="92500" lnSpcReduction="20000"/>
          </a:bodyPr>
          <a:lstStyle>
            <a:lvl1pPr marL="18288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6576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4864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3152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91440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17" indent="-18287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6" algn="l" defTabSz="914378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068" indent="-182876" algn="l" defTabSz="914378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-182876" algn="l" defTabSz="914378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600" b="1" u="sng" dirty="0">
                <a:solidFill>
                  <a:schemeClr val="tx2"/>
                </a:solidFill>
              </a:rPr>
              <a:t>Course Frequency: July 1</a:t>
            </a:r>
            <a:r>
              <a:rPr lang="en-US" sz="1600" b="1" u="sng" baseline="30000" dirty="0">
                <a:solidFill>
                  <a:schemeClr val="tx2"/>
                </a:solidFill>
              </a:rPr>
              <a:t>st</a:t>
            </a:r>
            <a:r>
              <a:rPr lang="en-US" sz="1600" b="1" u="sng" dirty="0">
                <a:solidFill>
                  <a:schemeClr val="tx2"/>
                </a:solidFill>
              </a:rPr>
              <a:t> – June 30</a:t>
            </a:r>
            <a:r>
              <a:rPr lang="en-US" sz="1600" b="1" u="sng" baseline="30000" dirty="0">
                <a:solidFill>
                  <a:schemeClr val="tx2"/>
                </a:solidFill>
              </a:rPr>
              <a:t>th</a:t>
            </a:r>
            <a:endParaRPr lang="en-US" sz="16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Weekly RSS </a:t>
            </a:r>
          </a:p>
          <a:p>
            <a:pPr>
              <a:lnSpc>
                <a:spcPct val="150000"/>
              </a:lnSpc>
            </a:pPr>
            <a:r>
              <a:rPr lang="en-US" dirty="0"/>
              <a:t>Monthly RSS</a:t>
            </a:r>
          </a:p>
          <a:p>
            <a:pPr>
              <a:lnSpc>
                <a:spcPct val="150000"/>
              </a:lnSpc>
            </a:pPr>
            <a:r>
              <a:rPr lang="en-US" dirty="0"/>
              <a:t>Quarterly RSS</a:t>
            </a:r>
          </a:p>
          <a:p>
            <a:pPr>
              <a:lnSpc>
                <a:spcPct val="150000"/>
              </a:lnSpc>
            </a:pPr>
            <a:r>
              <a:rPr lang="en-US" dirty="0"/>
              <a:t>Special (September - June)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472316" y="2061487"/>
            <a:ext cx="3886200" cy="21309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20000"/>
          </a:bodyPr>
          <a:lstStyle>
            <a:lvl1pPr marL="18288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6576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4864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3152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914400" indent="-18288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58B7DD"/>
              </a:buClr>
              <a:buFont typeface="Arial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17" indent="-18287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6" algn="l" defTabSz="914378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068" indent="-182876" algn="l" defTabSz="914378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-182876" algn="l" defTabSz="914378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700" b="1" u="sng" dirty="0">
                <a:solidFill>
                  <a:schemeClr val="tx2"/>
                </a:solidFill>
              </a:rPr>
              <a:t>Due by</a:t>
            </a:r>
            <a:endParaRPr lang="en-US" sz="17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April 30, 2024</a:t>
            </a:r>
          </a:p>
          <a:p>
            <a:pPr>
              <a:lnSpc>
                <a:spcPct val="150000"/>
              </a:lnSpc>
            </a:pPr>
            <a:r>
              <a:rPr lang="en-US" dirty="0"/>
              <a:t>May 30, 2024</a:t>
            </a:r>
          </a:p>
          <a:p>
            <a:pPr>
              <a:lnSpc>
                <a:spcPct val="150000"/>
              </a:lnSpc>
            </a:pPr>
            <a:r>
              <a:rPr lang="en-US" dirty="0"/>
              <a:t>June 1, 2024</a:t>
            </a:r>
          </a:p>
          <a:p>
            <a:pPr>
              <a:lnSpc>
                <a:spcPct val="150000"/>
              </a:lnSpc>
            </a:pPr>
            <a:r>
              <a:rPr lang="en-US" dirty="0"/>
              <a:t>August 1, 2024</a:t>
            </a:r>
          </a:p>
        </p:txBody>
      </p:sp>
      <p:pic>
        <p:nvPicPr>
          <p:cNvPr id="7" name="Graphic 6" descr="Daily calendar with solid fill">
            <a:extLst>
              <a:ext uri="{FF2B5EF4-FFF2-40B4-BE49-F238E27FC236}">
                <a16:creationId xmlns:a16="http://schemas.microsoft.com/office/drawing/2014/main" id="{9A1F019C-C667-1AB2-686C-2B009168F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5747" y="2546555"/>
            <a:ext cx="1163661" cy="11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4011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533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Courier New</vt:lpstr>
      <vt:lpstr>Trebuchet MS</vt:lpstr>
      <vt:lpstr>Wingdings 2</vt:lpstr>
      <vt:lpstr>Office Theme</vt:lpstr>
      <vt:lpstr>Welcome: CloudCME®  RSS Coordinators Training March 15, 2024 | 12:00 pm</vt:lpstr>
      <vt:lpstr>PowerPoint Presentation</vt:lpstr>
      <vt:lpstr>OCPD RSS Bi-monthly Meetings Schedule AY23-24 |12:00-1:00 pm </vt:lpstr>
      <vt:lpstr>Finance Overview</vt:lpstr>
      <vt:lpstr>Open Discussion</vt:lpstr>
      <vt:lpstr>Renewal Application Refresher</vt:lpstr>
      <vt:lpstr>Renewal Application Schedule AY24-25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Welcome: CloudCME®  RSS Coordinators Training March 15, 2024 | 12:00 pm</dc:title>
  <dc:creator>Jennifer Turner</dc:creator>
  <cp:lastModifiedBy>Sarah Carmody</cp:lastModifiedBy>
  <cp:revision>1</cp:revision>
  <dcterms:created xsi:type="dcterms:W3CDTF">2024-03-15T17:01:05Z</dcterms:created>
  <dcterms:modified xsi:type="dcterms:W3CDTF">2024-03-21T20:05:23Z</dcterms:modified>
</cp:coreProperties>
</file>