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  <p:sldMasterId id="2147483708" r:id="rId2"/>
  </p:sldMasterIdLst>
  <p:notesMasterIdLst>
    <p:notesMasterId r:id="rId6"/>
  </p:notesMasterIdLst>
  <p:handoutMasterIdLst>
    <p:handoutMasterId r:id="rId7"/>
  </p:handoutMasterIdLst>
  <p:sldIdLst>
    <p:sldId id="270" r:id="rId3"/>
    <p:sldId id="268" r:id="rId4"/>
    <p:sldId id="267" r:id="rId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BA9D173-AEF1-E446-8FC0-1489CBCED4D0}">
          <p14:sldIdLst>
            <p14:sldId id="270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FCAF17"/>
    <a:srgbClr val="0CB903"/>
    <a:srgbClr val="0DCF03"/>
    <a:srgbClr val="50D646"/>
    <a:srgbClr val="2EFC24"/>
    <a:srgbClr val="152456"/>
    <a:srgbClr val="58B7DD"/>
    <a:srgbClr val="CCD2EB"/>
    <a:srgbClr val="FFDD7F"/>
    <a:srgbClr val="C8E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169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2FFB540-18C9-BE49-AF94-A91EEAA6CBC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312BD28-52D0-1B45-8F99-7BA95B7CA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87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110257B-2685-7C42-A23A-3F65294356E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61CAED8-A2D7-9844-A9E8-1212CBD8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0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3"/>
            <a:ext cx="8001000" cy="2593975"/>
          </a:xfrm>
        </p:spPr>
        <p:txBody>
          <a:bodyPr anchor="b"/>
          <a:lstStyle>
            <a:lvl1pPr>
              <a:defRPr sz="4000" b="1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800100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8B7D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356350"/>
            <a:ext cx="2133600" cy="365125"/>
          </a:xfrm>
        </p:spPr>
        <p:txBody>
          <a:bodyPr/>
          <a:lstStyle/>
          <a:p>
            <a:fld id="{23163646-A75E-BE4A-96C0-E39764D7BF7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225-56A3-CA48-B898-591BE4BC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2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057"/>
            <a:ext cx="8229600" cy="1169753"/>
          </a:xfrm>
        </p:spPr>
        <p:txBody>
          <a:bodyPr/>
          <a:lstStyle>
            <a:lvl1pPr>
              <a:defRPr>
                <a:solidFill>
                  <a:srgbClr val="FCAF1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0" y="2088413"/>
            <a:ext cx="9144000" cy="2438400"/>
          </a:xfrm>
          <a:solidFill>
            <a:srgbClr val="58B7DD">
              <a:alpha val="24000"/>
            </a:srgbClr>
          </a:solidFill>
          <a:ln>
            <a:noFill/>
          </a:ln>
        </p:spPr>
        <p:txBody>
          <a:bodyPr anchor="ctr" anchorCtr="0"/>
          <a:lstStyle>
            <a:lvl1pPr marL="457200">
              <a:defRPr sz="3600">
                <a:solidFill>
                  <a:srgbClr val="58B7D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9755"/>
            <a:ext cx="8229600" cy="1120676"/>
          </a:xfrm>
        </p:spPr>
        <p:txBody>
          <a:bodyPr/>
          <a:lstStyle>
            <a:lvl1pPr>
              <a:defRPr>
                <a:solidFill>
                  <a:srgbClr val="FCAF1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388593"/>
            <a:ext cx="4023360" cy="3897325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2388593"/>
            <a:ext cx="4023360" cy="38973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33A6-F903-C848-880B-B35F96FA04D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D985-46D8-0142-8CF7-4D3700598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216089"/>
            <a:ext cx="4023359" cy="796217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rgbClr val="FCAF1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1751" y="1216088"/>
            <a:ext cx="3905049" cy="796216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rgbClr val="FCAF1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2135010"/>
            <a:ext cx="4023360" cy="4150908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4781752" y="2135010"/>
            <a:ext cx="3905048" cy="4150908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CAC33A6-F903-C848-880B-B35F96FA04D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243D985-46D8-0142-8CF7-4D3700598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CAF1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7"/>
            <a:ext cx="8134380" cy="594627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1063416"/>
            <a:ext cx="8134380" cy="442298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813438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58B7D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057"/>
            <a:ext cx="8229600" cy="1169753"/>
          </a:xfrm>
        </p:spPr>
        <p:txBody>
          <a:bodyPr/>
          <a:lstStyle>
            <a:lvl1pPr>
              <a:defRPr>
                <a:solidFill>
                  <a:srgbClr val="FFDD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CAF17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FCAF17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FCAF17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FCAF17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FCAF17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3646-A75E-BE4A-96C0-E39764D7BF7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225-56A3-CA48-B898-591BE4BC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9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088413"/>
            <a:ext cx="9144000" cy="2438400"/>
          </a:xfrm>
          <a:solidFill>
            <a:srgbClr val="58B7DD">
              <a:alpha val="24000"/>
            </a:srgbClr>
          </a:solidFill>
          <a:ln>
            <a:noFill/>
          </a:ln>
        </p:spPr>
        <p:txBody>
          <a:bodyPr anchor="ctr" anchorCtr="0"/>
          <a:lstStyle>
            <a:lvl1pPr marL="457200">
              <a:defRPr sz="3600">
                <a:solidFill>
                  <a:srgbClr val="58B7D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6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9755"/>
            <a:ext cx="8229600" cy="1120676"/>
          </a:xfrm>
        </p:spPr>
        <p:txBody>
          <a:bodyPr/>
          <a:lstStyle>
            <a:lvl1pPr>
              <a:defRPr>
                <a:solidFill>
                  <a:srgbClr val="FFDD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388594"/>
            <a:ext cx="4023360" cy="3905312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2388593"/>
            <a:ext cx="4023360" cy="39053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3646-A75E-BE4A-96C0-E39764D7BF7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8225-56A3-CA48-B898-591BE4BC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3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6089"/>
            <a:ext cx="3849830" cy="796217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rgbClr val="FFDD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8683" y="1216088"/>
            <a:ext cx="3905048" cy="796216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rgbClr val="FFDD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2135010"/>
            <a:ext cx="3849830" cy="4094997"/>
          </a:xfrm>
        </p:spPr>
        <p:txBody>
          <a:bodyPr>
            <a:normAutofit/>
          </a:bodyPr>
          <a:lstStyle>
            <a:lvl1pPr>
              <a:buClr>
                <a:srgbClr val="58B7DD"/>
              </a:buClr>
              <a:defRPr sz="1800" baseline="0"/>
            </a:lvl1pPr>
            <a:lvl2pPr>
              <a:buClr>
                <a:srgbClr val="58B7DD"/>
              </a:buClr>
              <a:defRPr sz="1600"/>
            </a:lvl2pPr>
            <a:lvl3pPr>
              <a:buClr>
                <a:srgbClr val="58B7DD"/>
              </a:buClr>
              <a:defRPr sz="1400"/>
            </a:lvl3pPr>
            <a:lvl4pPr>
              <a:buClr>
                <a:srgbClr val="58B7DD"/>
              </a:buClr>
              <a:defRPr sz="1200"/>
            </a:lvl4pPr>
            <a:lvl5pPr>
              <a:buClr>
                <a:srgbClr val="58B7DD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4468683" y="2135010"/>
            <a:ext cx="3905048" cy="4094997"/>
          </a:xfrm>
        </p:spPr>
        <p:txBody>
          <a:bodyPr>
            <a:normAutofit/>
          </a:bodyPr>
          <a:lstStyle>
            <a:lvl1pPr>
              <a:buClr>
                <a:srgbClr val="58B7DD"/>
              </a:buClr>
              <a:defRPr sz="1800" baseline="0"/>
            </a:lvl1pPr>
            <a:lvl2pPr>
              <a:buClr>
                <a:srgbClr val="58B7DD"/>
              </a:buClr>
              <a:defRPr sz="1600"/>
            </a:lvl2pPr>
            <a:lvl3pPr>
              <a:buClr>
                <a:srgbClr val="58B7DD"/>
              </a:buClr>
              <a:defRPr sz="1400"/>
            </a:lvl3pPr>
            <a:lvl4pPr>
              <a:buClr>
                <a:srgbClr val="58B7DD"/>
              </a:buClr>
              <a:defRPr sz="1200"/>
            </a:lvl4pPr>
            <a:lvl5pPr>
              <a:buClr>
                <a:srgbClr val="58B7DD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163646-A75E-BE4A-96C0-E39764D7BF7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2F08225-56A3-CA48-B898-591BE4BC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3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8B7D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5819" y="6466444"/>
            <a:ext cx="498719" cy="396240"/>
          </a:xfrm>
          <a:prstGeom prst="bracketPair">
            <a:avLst>
              <a:gd name="adj" fmla="val 17949"/>
            </a:avLst>
          </a:prstGeom>
          <a:ln>
            <a:noFill/>
          </a:ln>
        </p:spPr>
        <p:txBody>
          <a:bodyPr/>
          <a:lstStyle/>
          <a:p>
            <a:fld id="{A53B1881-906C-8E44-84D4-7C6F0A00D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1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4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7"/>
            <a:ext cx="8134380" cy="594627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1063416"/>
            <a:ext cx="8134380" cy="442298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813438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678B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24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3"/>
            <a:ext cx="7543800" cy="2593975"/>
          </a:xfrm>
        </p:spPr>
        <p:txBody>
          <a:bodyPr anchor="b"/>
          <a:lstStyle>
            <a:lvl1pPr>
              <a:defRPr sz="4000" b="1">
                <a:ln>
                  <a:noFill/>
                </a:ln>
                <a:solidFill>
                  <a:srgbClr val="1524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54380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8B7D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1560"/>
            <a:ext cx="8229600" cy="11704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1332"/>
            <a:ext cx="8229600" cy="3880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63646-A75E-BE4A-96C0-E39764D7BF7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08225-56A3-CA48-B898-591BE4BC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55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none" spc="-100" baseline="0">
          <a:ln>
            <a:noFill/>
          </a:ln>
          <a:solidFill>
            <a:srgbClr val="FFDD7F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rgbClr val="FCAF17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rgbClr val="FCAF17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rgbClr val="FCAF17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rgbClr val="FCAF17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rgbClr val="FCAF17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1614"/>
            <a:ext cx="8229600" cy="12351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1331"/>
            <a:ext cx="8229600" cy="393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C33A6-F903-C848-880B-B35F96FA04D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3D985-46D8-0142-8CF7-4D3700598C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none" spc="-100" baseline="0">
          <a:ln>
            <a:noFill/>
          </a:ln>
          <a:solidFill>
            <a:srgbClr val="FCAF17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rgbClr val="58B7DD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rgbClr val="58B7DD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rgbClr val="58B7DD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rgbClr val="58B7D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rgbClr val="58B7DD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946" y="1145321"/>
            <a:ext cx="8246853" cy="729235"/>
          </a:xfrm>
        </p:spPr>
        <p:txBody>
          <a:bodyPr/>
          <a:lstStyle/>
          <a:p>
            <a:r>
              <a:rPr lang="en-US" dirty="0" smtClean="0"/>
              <a:t>Via </a:t>
            </a:r>
            <a:r>
              <a:rPr lang="en-US" dirty="0" err="1" smtClean="0"/>
              <a:t>CloudCME</a:t>
            </a:r>
            <a:r>
              <a:rPr lang="en-US" dirty="0" smtClean="0"/>
              <a:t>® Mobile App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003321"/>
            <a:ext cx="7543800" cy="151069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Step 1: Download the </a:t>
            </a:r>
            <a:r>
              <a:rPr lang="en-US" dirty="0" err="1" smtClean="0">
                <a:solidFill>
                  <a:schemeClr val="tx1"/>
                </a:solidFill>
              </a:rPr>
              <a:t>CloudCME</a:t>
            </a:r>
            <a:r>
              <a:rPr lang="en-US" dirty="0" smtClean="0">
                <a:solidFill>
                  <a:schemeClr val="tx1"/>
                </a:solidFill>
              </a:rPr>
              <a:t> mobile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pp (If you have not already done so)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Step 2: Open the App, use Organization code: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jefferson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Step </a:t>
            </a:r>
            <a:r>
              <a:rPr lang="en-US" dirty="0" smtClean="0">
                <a:solidFill>
                  <a:schemeClr val="tx1"/>
                </a:solidFill>
              </a:rPr>
              <a:t>3: Click the </a:t>
            </a:r>
            <a:r>
              <a:rPr lang="en-US" b="1" dirty="0" smtClean="0">
                <a:solidFill>
                  <a:schemeClr val="tx1"/>
                </a:solidFill>
              </a:rPr>
              <a:t>Login or Create Account </a:t>
            </a:r>
            <a:r>
              <a:rPr lang="en-US" dirty="0" smtClean="0">
                <a:solidFill>
                  <a:schemeClr val="tx1"/>
                </a:solidFill>
              </a:rPr>
              <a:t>button</a:t>
            </a:r>
          </a:p>
          <a:p>
            <a:r>
              <a:rPr lang="en-US" dirty="0">
                <a:solidFill>
                  <a:schemeClr val="tx1"/>
                </a:solidFill>
              </a:rPr>
              <a:t>Step </a:t>
            </a:r>
            <a:r>
              <a:rPr lang="en-US" dirty="0" smtClean="0">
                <a:solidFill>
                  <a:schemeClr val="tx1"/>
                </a:solidFill>
              </a:rPr>
              <a:t>4: Select </a:t>
            </a:r>
            <a:r>
              <a:rPr lang="en-US" dirty="0">
                <a:solidFill>
                  <a:schemeClr val="tx1"/>
                </a:solidFill>
              </a:rPr>
              <a:t>the login option that applies to you </a:t>
            </a:r>
          </a:p>
          <a:p>
            <a:r>
              <a:rPr lang="en-US" sz="1800" i="1" dirty="0">
                <a:solidFill>
                  <a:schemeClr val="tx1"/>
                </a:solidFill>
              </a:rPr>
              <a:t>*Jefferson employees should use their Campus Key and password to log in</a:t>
            </a:r>
          </a:p>
          <a:p>
            <a:r>
              <a:rPr lang="en-US" sz="1800" i="1" dirty="0">
                <a:solidFill>
                  <a:schemeClr val="tx1"/>
                </a:solidFill>
              </a:rPr>
              <a:t>*Non-Jefferson users should select “All Others”</a:t>
            </a:r>
          </a:p>
          <a:p>
            <a:endParaRPr lang="en-US" sz="1700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Jefferson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26" y="230967"/>
            <a:ext cx="2146974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andoutHeader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44735" y="151029"/>
            <a:ext cx="6142617" cy="9696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8182" y="360094"/>
            <a:ext cx="3695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CloudCME</a:t>
            </a: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® Mobile App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Jefferson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26" y="230967"/>
            <a:ext cx="2146974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andoutHeader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44735" y="151029"/>
            <a:ext cx="6142617" cy="9696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8182" y="360094"/>
            <a:ext cx="3688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Sign in Process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17" y="1995326"/>
            <a:ext cx="5206365" cy="27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7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82" y="1329739"/>
            <a:ext cx="3520188" cy="56831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QR Scanning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Jefferson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26" y="230967"/>
            <a:ext cx="2146974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andoutHeader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44735" y="151029"/>
            <a:ext cx="6142617" cy="9696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182" y="360094"/>
            <a:ext cx="3688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Sign in Process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39" y="3262366"/>
            <a:ext cx="1828800" cy="182879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4735" y="2364685"/>
            <a:ext cx="3368791" cy="5918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none" spc="-100" baseline="0">
                <a:ln>
                  <a:noFill/>
                </a:ln>
                <a:solidFill>
                  <a:srgbClr val="FCAF17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Insert QR CODE here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70945" y="1332101"/>
            <a:ext cx="49377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Scan the QR </a:t>
            </a:r>
            <a:r>
              <a:rPr lang="en-US" dirty="0"/>
              <a:t>code </a:t>
            </a:r>
            <a:r>
              <a:rPr lang="en-US" dirty="0" smtClean="0"/>
              <a:t>using the ‘Scan Attendance’ button in the </a:t>
            </a:r>
            <a:r>
              <a:rPr lang="en-US" dirty="0" err="1" smtClean="0"/>
              <a:t>CloudCME</a:t>
            </a:r>
            <a:r>
              <a:rPr lang="en-US" baseline="30000" dirty="0"/>
              <a:t>®</a:t>
            </a:r>
            <a:r>
              <a:rPr lang="en-US" dirty="0"/>
              <a:t> mobile </a:t>
            </a:r>
            <a:r>
              <a:rPr lang="en-US" dirty="0" smtClean="0"/>
              <a:t>app.</a:t>
            </a:r>
          </a:p>
          <a:p>
            <a:pPr algn="ctr"/>
            <a:r>
              <a:rPr lang="en-US" sz="1600" i="1" dirty="0" smtClean="0"/>
              <a:t>*Do not use your mobile camera to scan the code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253" r="4282"/>
          <a:stretch/>
        </p:blipFill>
        <p:spPr>
          <a:xfrm>
            <a:off x="5494699" y="2294626"/>
            <a:ext cx="2048786" cy="3986247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467864" y="3262366"/>
            <a:ext cx="978408" cy="484632"/>
          </a:xfrm>
          <a:prstGeom prst="rightArrow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3407" y="295956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4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7" y="1073683"/>
            <a:ext cx="2554362" cy="59181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SMS Code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53709"/>
            <a:ext cx="3062377" cy="841250"/>
          </a:xfrm>
          <a:solidFill>
            <a:srgbClr val="0CB903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TEXT ACTIVITY CODE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#####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0075" y="1041673"/>
            <a:ext cx="4511600" cy="581632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200" b="1" dirty="0" smtClean="0"/>
              <a:t>SMS Texting Instructions</a:t>
            </a:r>
          </a:p>
          <a:p>
            <a:pPr marL="114300" indent="0">
              <a:buNone/>
            </a:pPr>
            <a:r>
              <a:rPr lang="en-US" sz="1200" dirty="0" smtClean="0"/>
              <a:t>These instructions are intended only for users that have an active account in </a:t>
            </a:r>
            <a:r>
              <a:rPr lang="en-US" sz="1200" dirty="0" err="1" smtClean="0"/>
              <a:t>CloudCME</a:t>
            </a:r>
            <a:r>
              <a:rPr lang="en-US" sz="1200" baseline="30000" dirty="0" smtClean="0"/>
              <a:t>®</a:t>
            </a:r>
            <a:r>
              <a:rPr lang="en-US" sz="1200" dirty="0" smtClean="0"/>
              <a:t>. Attendance can only be recorded {60 minutes prior to the meeting, during the activity, or within 2 days after the meeting}.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1200" b="1" dirty="0" smtClean="0"/>
              <a:t>Step </a:t>
            </a:r>
            <a:r>
              <a:rPr lang="en-US" sz="1200" b="1" dirty="0"/>
              <a:t>1</a:t>
            </a:r>
            <a:r>
              <a:rPr lang="en-US" sz="1200" dirty="0"/>
              <a:t>: Pair your </a:t>
            </a:r>
            <a:r>
              <a:rPr lang="en-US" sz="1200" dirty="0" smtClean="0"/>
              <a:t>mobile phone to your account in </a:t>
            </a:r>
            <a:r>
              <a:rPr lang="en-US" sz="1200" dirty="0" err="1" smtClean="0"/>
              <a:t>CloudCME</a:t>
            </a:r>
            <a:r>
              <a:rPr lang="en-US" sz="1200" baseline="30000" dirty="0" smtClean="0"/>
              <a:t>®</a:t>
            </a:r>
            <a:r>
              <a:rPr lang="en-US" sz="1200" dirty="0" smtClean="0"/>
              <a:t>. (</a:t>
            </a:r>
            <a:r>
              <a:rPr lang="en-US" sz="1200" dirty="0"/>
              <a:t>ONE TIME ONLY) </a:t>
            </a:r>
            <a:r>
              <a:rPr lang="en-US" sz="1200" dirty="0" smtClean="0"/>
              <a:t>Organization code: </a:t>
            </a:r>
            <a:r>
              <a:rPr lang="en-US" sz="12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jefferson</a:t>
            </a:r>
            <a:endParaRPr lang="en-US" sz="1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US" sz="1200" dirty="0"/>
              <a:t>Text </a:t>
            </a:r>
            <a:r>
              <a:rPr lang="en-US" sz="1200" dirty="0" smtClean="0"/>
              <a:t>the email address associated with your account to </a:t>
            </a:r>
            <a:r>
              <a:rPr lang="en-US" sz="1200" b="1" dirty="0" smtClean="0"/>
              <a:t>(</a:t>
            </a:r>
            <a:r>
              <a:rPr lang="en-US" sz="1200" b="1" dirty="0"/>
              <a:t>844) </a:t>
            </a:r>
            <a:r>
              <a:rPr lang="en-US" sz="1200" b="1" dirty="0" smtClean="0"/>
              <a:t>986-0352</a:t>
            </a:r>
            <a:r>
              <a:rPr lang="en-US" sz="1200" dirty="0" smtClean="0"/>
              <a:t>. You </a:t>
            </a:r>
            <a:r>
              <a:rPr lang="en-US" sz="1200" dirty="0"/>
              <a:t>MUST use your SSO email if you have </a:t>
            </a:r>
            <a:r>
              <a:rPr lang="en-US" sz="1200" dirty="0" smtClean="0"/>
              <a:t>one. A message will be sent that looks like the one below. </a:t>
            </a:r>
          </a:p>
          <a:p>
            <a:pPr lvl="0"/>
            <a:endParaRPr lang="en-US" sz="1200" dirty="0" smtClean="0"/>
          </a:p>
          <a:p>
            <a:pPr lvl="0"/>
            <a:endParaRPr lang="en-US" sz="1200" dirty="0"/>
          </a:p>
          <a:p>
            <a:pPr lvl="0"/>
            <a:endParaRPr lang="en-US" sz="1200" dirty="0" smtClean="0"/>
          </a:p>
          <a:p>
            <a:pPr lvl="0"/>
            <a:endParaRPr lang="en-US" sz="1200" dirty="0"/>
          </a:p>
          <a:p>
            <a:pPr marL="114300" indent="0">
              <a:buNone/>
            </a:pPr>
            <a:endParaRPr lang="en-US" sz="1200" b="1" dirty="0" smtClean="0"/>
          </a:p>
          <a:p>
            <a:pPr marL="114300" indent="0">
              <a:buNone/>
            </a:pPr>
            <a:r>
              <a:rPr lang="en-US" sz="1200" b="1" dirty="0" smtClean="0"/>
              <a:t>Step </a:t>
            </a:r>
            <a:r>
              <a:rPr lang="en-US" sz="1200" b="1" dirty="0"/>
              <a:t>2</a:t>
            </a:r>
            <a:r>
              <a:rPr lang="en-US" sz="1200" dirty="0"/>
              <a:t>:  Text the </a:t>
            </a:r>
            <a:r>
              <a:rPr lang="en-US" sz="1200" b="1" dirty="0" smtClean="0"/>
              <a:t>SMS CODE </a:t>
            </a:r>
            <a:r>
              <a:rPr lang="en-US" sz="1200" dirty="0" smtClean="0"/>
              <a:t>provided, to</a:t>
            </a:r>
            <a:br>
              <a:rPr lang="en-US" sz="1200" dirty="0" smtClean="0"/>
            </a:br>
            <a:r>
              <a:rPr lang="en-US" sz="1200" b="1" dirty="0" smtClean="0"/>
              <a:t>(</a:t>
            </a:r>
            <a:r>
              <a:rPr lang="en-US" sz="1200" b="1" dirty="0"/>
              <a:t>844) </a:t>
            </a:r>
            <a:r>
              <a:rPr lang="en-US" sz="1200" b="1" dirty="0" smtClean="0"/>
              <a:t>986-0352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r>
              <a:rPr lang="en-US" sz="1200" dirty="0" smtClean="0"/>
              <a:t> *</a:t>
            </a:r>
            <a:r>
              <a:rPr lang="en-US" sz="1200" i="1" dirty="0" smtClean="0"/>
              <a:t>Tip:</a:t>
            </a:r>
            <a:r>
              <a:rPr lang="en-US" sz="1200" dirty="0" smtClean="0"/>
              <a:t> </a:t>
            </a:r>
            <a:r>
              <a:rPr lang="en-US" sz="1200" dirty="0"/>
              <a:t>Add </a:t>
            </a:r>
            <a:r>
              <a:rPr lang="en-US" sz="1200" dirty="0" smtClean="0"/>
              <a:t>the 10 digit number </a:t>
            </a:r>
            <a:r>
              <a:rPr lang="en-US" sz="1200" dirty="0"/>
              <a:t>as a contact. </a:t>
            </a:r>
            <a:endParaRPr lang="en-US" sz="1200" dirty="0" smtClean="0"/>
          </a:p>
          <a:p>
            <a:pPr marL="114300" indent="0">
              <a:buNone/>
            </a:pPr>
            <a:endParaRPr lang="en-US" sz="1200" dirty="0"/>
          </a:p>
          <a:p>
            <a:pPr marL="114300" indent="0">
              <a:buNone/>
            </a:pPr>
            <a:endParaRPr lang="en-US" sz="1200" dirty="0" smtClean="0"/>
          </a:p>
          <a:p>
            <a:pPr marL="114300" indent="0">
              <a:buNone/>
            </a:pPr>
            <a:endParaRPr lang="en-US" sz="1200" dirty="0"/>
          </a:p>
          <a:p>
            <a:pPr marL="114300" indent="0">
              <a:buNone/>
            </a:pPr>
            <a:endParaRPr lang="en-US" sz="1200" dirty="0" smtClean="0"/>
          </a:p>
          <a:p>
            <a:pPr marL="114300" indent="0">
              <a:buNone/>
            </a:pPr>
            <a:endParaRPr lang="en-US" sz="1200" dirty="0" smtClean="0"/>
          </a:p>
          <a:p>
            <a:pPr marL="114300" indent="0">
              <a:buNone/>
            </a:pPr>
            <a:endParaRPr lang="en-US" sz="1200" dirty="0" smtClean="0"/>
          </a:p>
          <a:p>
            <a:endParaRPr lang="en-US" sz="1200" dirty="0"/>
          </a:p>
        </p:txBody>
      </p:sp>
      <p:pic>
        <p:nvPicPr>
          <p:cNvPr id="5" name="Picture 4" descr="HandoutHeader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3712" y="151029"/>
            <a:ext cx="6142617" cy="9696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59" y="360094"/>
            <a:ext cx="3688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Sign in Process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Jefferson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79" y="204073"/>
            <a:ext cx="192024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308050" y="1761565"/>
            <a:ext cx="3368789" cy="40341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596" y="2958536"/>
            <a:ext cx="2783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Child </a:t>
            </a:r>
            <a:r>
              <a:rPr lang="en-US" sz="1400" dirty="0"/>
              <a:t>ID </a:t>
            </a:r>
            <a:r>
              <a:rPr lang="en-US" sz="1400" dirty="0" smtClean="0"/>
              <a:t>will </a:t>
            </a:r>
            <a:r>
              <a:rPr lang="en-US" sz="1400" dirty="0"/>
              <a:t>be unique for each activity, and only work </a:t>
            </a:r>
            <a:r>
              <a:rPr lang="en-US" sz="1400" dirty="0" smtClean="0"/>
              <a:t>once. If a user attempts to use an activity code that does not exist, they will receive the following message.</a:t>
            </a:r>
            <a:endParaRPr lang="en-US" sz="1400" dirty="0"/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507109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5256660" y="3308172"/>
            <a:ext cx="2678430" cy="93154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5422304" y="4940020"/>
            <a:ext cx="213741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85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rk_Jefferson">
  <a:themeElements>
    <a:clrScheme name="Jefferson Palette widescreen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4678BC"/>
      </a:accent1>
      <a:accent2>
        <a:srgbClr val="A0672D"/>
      </a:accent2>
      <a:accent3>
        <a:srgbClr val="700052"/>
      </a:accent3>
      <a:accent4>
        <a:srgbClr val="152456"/>
      </a:accent4>
      <a:accent5>
        <a:srgbClr val="C3B60D"/>
      </a:accent5>
      <a:accent6>
        <a:srgbClr val="6E6B23"/>
      </a:accent6>
      <a:hlink>
        <a:srgbClr val="58B7DD"/>
      </a:hlink>
      <a:folHlink>
        <a:srgbClr val="B2B2B2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ght_Jefferson">
  <a:themeElements>
    <a:clrScheme name="Custom 1">
      <a:dk1>
        <a:srgbClr val="152456"/>
      </a:dk1>
      <a:lt1>
        <a:sysClr val="window" lastClr="FFFFFF"/>
      </a:lt1>
      <a:dk2>
        <a:srgbClr val="152456"/>
      </a:dk2>
      <a:lt2>
        <a:srgbClr val="FFFFFF"/>
      </a:lt2>
      <a:accent1>
        <a:srgbClr val="4678BC"/>
      </a:accent1>
      <a:accent2>
        <a:srgbClr val="A0672D"/>
      </a:accent2>
      <a:accent3>
        <a:srgbClr val="700052"/>
      </a:accent3>
      <a:accent4>
        <a:srgbClr val="152456"/>
      </a:accent4>
      <a:accent5>
        <a:srgbClr val="C3B60D"/>
      </a:accent5>
      <a:accent6>
        <a:srgbClr val="6E6B23"/>
      </a:accent6>
      <a:hlink>
        <a:srgbClr val="58B7DD"/>
      </a:hlink>
      <a:folHlink>
        <a:srgbClr val="B2B2B2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1971</TotalTime>
  <Words>303</Words>
  <Application>Microsoft Office PowerPoint</Application>
  <PresentationFormat>On-screen Show (4:3)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Times New Roman</vt:lpstr>
      <vt:lpstr>Trebuchet MS</vt:lpstr>
      <vt:lpstr>dark_Jefferson</vt:lpstr>
      <vt:lpstr>light_Jefferson</vt:lpstr>
      <vt:lpstr>Via CloudCME® Mobile App</vt:lpstr>
      <vt:lpstr>QR Scanning</vt:lpstr>
      <vt:lpstr>SMS Code</vt:lpstr>
    </vt:vector>
  </TitlesOfParts>
  <Company>TJUH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Hansen</dc:creator>
  <cp:lastModifiedBy>Sarah Carmody</cp:lastModifiedBy>
  <cp:revision>116</cp:revision>
  <cp:lastPrinted>2015-06-16T20:49:19Z</cp:lastPrinted>
  <dcterms:created xsi:type="dcterms:W3CDTF">2014-04-05T18:35:34Z</dcterms:created>
  <dcterms:modified xsi:type="dcterms:W3CDTF">2023-08-02T16:59:51Z</dcterms:modified>
</cp:coreProperties>
</file>